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25"/>
  </p:notesMasterIdLst>
  <p:handoutMasterIdLst>
    <p:handoutMasterId r:id="rId26"/>
  </p:handoutMasterIdLst>
  <p:sldIdLst>
    <p:sldId id="256" r:id="rId2"/>
    <p:sldId id="305" r:id="rId3"/>
    <p:sldId id="306" r:id="rId4"/>
    <p:sldId id="319" r:id="rId5"/>
    <p:sldId id="321" r:id="rId6"/>
    <p:sldId id="314" r:id="rId7"/>
    <p:sldId id="272" r:id="rId8"/>
    <p:sldId id="273" r:id="rId9"/>
    <p:sldId id="315" r:id="rId10"/>
    <p:sldId id="257" r:id="rId11"/>
    <p:sldId id="316" r:id="rId12"/>
    <p:sldId id="258" r:id="rId13"/>
    <p:sldId id="317" r:id="rId14"/>
    <p:sldId id="299" r:id="rId15"/>
    <p:sldId id="324" r:id="rId16"/>
    <p:sldId id="276" r:id="rId17"/>
    <p:sldId id="318" r:id="rId18"/>
    <p:sldId id="322" r:id="rId19"/>
    <p:sldId id="323" r:id="rId20"/>
    <p:sldId id="294" r:id="rId21"/>
    <p:sldId id="320" r:id="rId22"/>
    <p:sldId id="291" r:id="rId23"/>
    <p:sldId id="297" r:id="rId2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20DF4-4496-467B-90C4-C8A0FA66F299}" v="1" dt="2025-03-04T15:02:59.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5/8/2025</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5/8/2025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2</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21</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23</a:t>
            </a:fld>
            <a:endParaRPr lang="en-US"/>
          </a:p>
        </p:txBody>
      </p:sp>
    </p:spTree>
    <p:extLst>
      <p:ext uri="{BB962C8B-B14F-4D97-AF65-F5344CB8AC3E}">
        <p14:creationId xmlns:p14="http://schemas.microsoft.com/office/powerpoint/2010/main" val="1459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“This plan describes how the school will carry out its obligation to conduct outreach and provide activities, programs, and procedures to all parents of Title I students. Based on federal law, the Georgia Department of Education requires that the plan must include, at a minimum, the following</a:t>
            </a:r>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410571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14</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16</a:t>
            </a:fld>
            <a:endParaRPr lang="en-US"/>
          </a:p>
        </p:txBody>
      </p:sp>
    </p:spTree>
    <p:extLst>
      <p:ext uri="{BB962C8B-B14F-4D97-AF65-F5344CB8AC3E}">
        <p14:creationId xmlns:p14="http://schemas.microsoft.com/office/powerpoint/2010/main" val="148798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p:txBody>
      </p:sp>
      <p:sp>
        <p:nvSpPr>
          <p:cNvPr id="4" name="Slide Number Placeholder 3"/>
          <p:cNvSpPr>
            <a:spLocks noGrp="1"/>
          </p:cNvSpPr>
          <p:nvPr>
            <p:ph type="sldNum" sz="quarter" idx="5"/>
          </p:nvPr>
        </p:nvSpPr>
        <p:spPr/>
        <p:txBody>
          <a:bodyPr/>
          <a:lstStyle/>
          <a:p>
            <a:fld id="{BEAA31AD-B48A-433D-8E2E-A4590DD1221C}" type="slidenum">
              <a:rPr lang="en-US"/>
              <a:t>20</a:t>
            </a:fld>
            <a:endParaRPr lang="en-US"/>
          </a:p>
        </p:txBody>
      </p:sp>
    </p:spTree>
    <p:extLst>
      <p:ext uri="{BB962C8B-B14F-4D97-AF65-F5344CB8AC3E}">
        <p14:creationId xmlns:p14="http://schemas.microsoft.com/office/powerpoint/2010/main" val="107869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5/8/2025</a:t>
            </a:fld>
            <a:endParaRPr lang="en-US"/>
          </a:p>
        </p:txBody>
      </p:sp>
      <p:sp>
        <p:nvSpPr>
          <p:cNvPr id="16" name="Footer Placeholder 4"/>
          <p:cNvSpPr>
            <a:spLocks noGrp="1"/>
          </p:cNvSpPr>
          <p:nvPr>
            <p:ph type="ftr" sz="quarter" idx="11"/>
          </p:nvPr>
        </p:nvSpPr>
        <p:spPr/>
        <p:txBody>
          <a:bodyPr/>
          <a:lstStyle>
            <a:lvl1pPr>
              <a:defRPr/>
            </a:lvl1pPr>
          </a:lstStyle>
          <a:p>
            <a:endParaRPr lang="en-US"/>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5/8/2025</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3.xml"/><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litetexas.org/resources-sl/implementing-structured-data-meetings-for-english-learners" TargetMode="External"/><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responsepage.aspx?id=QC2yMGJzF0-DqSUwkntvZa9g9aYKfm5OsGt6-R_4VF5UQ1VaVk1NUE1VSVJMWjRDNTIxNFJERkhPUy4u"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forms.office.com/Pages/ShareFormPage.aspx?id=QC2yMGJzF0-DqSUwkntvZfiM6w_Vmj1MhNV54p4PblVUNlBQQjg2UjhOVjU0TUNZN0w2MDNLSktKOC4u&amp;sharetoken=nUu6YCN1odJDzKv4a5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orms.office.com/Pages/ShareFormPage.aspx?id=QC2yMGJzF0-DqSUwkntvZfiM6w_Vmj1MhNV54p4PblVUMDVWS1hOV0cyUVowNkVNSjk2TVQyUzVTRS4u&amp;sharetoken=BI5qQYUq0FIoiNHlfGuB" TargetMode="External"/><Relationship Id="rId1" Type="http://schemas.openxmlformats.org/officeDocument/2006/relationships/slideLayout" Target="../slideLayouts/slideLayout1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3964967"/>
            <a:ext cx="5448126" cy="1060902"/>
          </a:xfrm>
        </p:spPr>
        <p:txBody>
          <a:bodyPr>
            <a:noAutofit/>
          </a:bodyPr>
          <a:lstStyle/>
          <a:p>
            <a:endParaRPr lang="en-US" sz="400"/>
          </a:p>
          <a:p>
            <a:r>
              <a:rPr lang="en-US" sz="1200">
                <a:solidFill>
                  <a:schemeClr val="tx1"/>
                </a:solidFill>
                <a:cs typeface="Calibri"/>
              </a:rPr>
              <a:t>Day:  Tuesday</a:t>
            </a:r>
          </a:p>
          <a:p>
            <a:pPr algn="ctr"/>
            <a:r>
              <a:rPr lang="en-US" sz="1200">
                <a:solidFill>
                  <a:schemeClr val="tx1"/>
                </a:solidFill>
              </a:rPr>
              <a:t>Date: 03/04/2025</a:t>
            </a:r>
          </a:p>
          <a:p>
            <a:r>
              <a:rPr lang="en-US" sz="1200">
                <a:solidFill>
                  <a:schemeClr val="tx1"/>
                </a:solidFill>
              </a:rPr>
              <a:t>Time: 5:00pm</a:t>
            </a:r>
          </a:p>
          <a:p>
            <a:pPr algn="ctr"/>
            <a:r>
              <a:rPr lang="en-US" sz="1200">
                <a:solidFill>
                  <a:schemeClr val="tx1"/>
                </a:solidFill>
              </a:rPr>
              <a:t>Location: Lecture Hall</a:t>
            </a:r>
          </a:p>
        </p:txBody>
      </p:sp>
      <p:sp>
        <p:nvSpPr>
          <p:cNvPr id="2" name="Title 1"/>
          <p:cNvSpPr>
            <a:spLocks noGrp="1"/>
          </p:cNvSpPr>
          <p:nvPr>
            <p:ph type="title"/>
          </p:nvPr>
        </p:nvSpPr>
        <p:spPr>
          <a:xfrm>
            <a:off x="131852" y="3214649"/>
            <a:ext cx="12012298" cy="914400"/>
          </a:xfrm>
        </p:spPr>
        <p:txBody>
          <a:bodyPr>
            <a:normAutofit/>
          </a:bodyPr>
          <a:lstStyle/>
          <a:p>
            <a:r>
              <a:rPr lang="en-US" sz="2800">
                <a:solidFill>
                  <a:schemeClr val="tx1"/>
                </a:solidFill>
              </a:rPr>
              <a:t> A. R. Johnson Health Science and Engineering Magnet High School</a:t>
            </a:r>
            <a:br>
              <a:rPr lang="en-US" sz="2800"/>
            </a:br>
            <a:r>
              <a:rPr lang="en-US" sz="2800">
                <a:ea typeface="+mj-lt"/>
                <a:cs typeface="+mj-lt"/>
              </a:rPr>
              <a:t> Title I </a:t>
            </a:r>
            <a:r>
              <a:rPr lang="en-US" sz="2800">
                <a:solidFill>
                  <a:schemeClr val="tx1"/>
                </a:solidFill>
              </a:rPr>
              <a:t>Input/Revision Meeting</a:t>
            </a:r>
            <a:endParaRPr lang="en-US" sz="280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796463" cy="1320800"/>
          </a:xfrm>
        </p:spPr>
        <p:txBody>
          <a:bodyPr>
            <a:normAutofit/>
          </a:bodyPr>
          <a:lstStyle/>
          <a:p>
            <a:pPr algn="ctr"/>
            <a:r>
              <a:rPr lang="en-US" sz="3200" b="1">
                <a:solidFill>
                  <a:schemeClr val="tx1"/>
                </a:solidFill>
              </a:rPr>
              <a:t>SCHOOL Parent and Family Engagement Policy</a:t>
            </a:r>
          </a:p>
        </p:txBody>
      </p:sp>
      <p:sp>
        <p:nvSpPr>
          <p:cNvPr id="3" name="Content Placeholder 2"/>
          <p:cNvSpPr>
            <a:spLocks noGrp="1"/>
          </p:cNvSpPr>
          <p:nvPr>
            <p:ph idx="4294967295"/>
          </p:nvPr>
        </p:nvSpPr>
        <p:spPr>
          <a:xfrm>
            <a:off x="901873" y="1083501"/>
            <a:ext cx="10384077" cy="5110619"/>
          </a:xfrm>
        </p:spPr>
        <p:txBody>
          <a:bodyPr>
            <a:normAutofit lnSpcReduction="10000"/>
          </a:bodyPr>
          <a:lstStyle/>
          <a:p>
            <a:pPr marL="0" indent="0">
              <a:buNone/>
            </a:pPr>
            <a:endParaRPr lang="en-US" sz="2000">
              <a:solidFill>
                <a:schemeClr val="tx1"/>
              </a:solidFill>
            </a:endParaRPr>
          </a:p>
          <a:p>
            <a:pPr marL="0" indent="0">
              <a:buNone/>
            </a:pPr>
            <a:r>
              <a:rPr lang="en-US" b="1"/>
              <a:t>Title I Schools:</a:t>
            </a:r>
            <a:r>
              <a:rPr lang="en-US"/>
              <a:t> </a:t>
            </a:r>
          </a:p>
          <a:p>
            <a:pPr marL="0" indent="0">
              <a:buNone/>
            </a:pPr>
            <a:r>
              <a:rPr lang="en-US"/>
              <a:t>The school parents and family engagement policy must describe how the school will:</a:t>
            </a:r>
          </a:p>
          <a:p>
            <a:r>
              <a:rPr lang="en-US"/>
              <a:t>Convene an annual meeting, at a convenient time to which all parents of low-income students are invited and encouraged to attend, to </a:t>
            </a:r>
            <a:r>
              <a:rPr lang="en-US" u="sng">
                <a:hlinkClick r:id="rId2"/>
              </a:rPr>
              <a:t>inform parents</a:t>
            </a:r>
            <a:r>
              <a:rPr lang="en-US"/>
              <a:t> that their school receives Title I funds, that these funds come with requirements, and that parents have a right to be involved;</a:t>
            </a:r>
          </a:p>
          <a:p>
            <a:r>
              <a:rPr lang="en-US"/>
              <a:t>Offer a flexible number of engagement </a:t>
            </a:r>
            <a:r>
              <a:rPr lang="en-US" u="sng">
                <a:hlinkClick r:id="rId3"/>
              </a:rPr>
              <a:t>meetings</a:t>
            </a:r>
            <a:r>
              <a:rPr lang="en-US"/>
              <a:t> at convenient times for families (for which the school may provide transportation, child care, or home visits using Title I funds);</a:t>
            </a:r>
          </a:p>
          <a:p>
            <a:r>
              <a:rPr lang="en-US"/>
              <a:t>Provide parents and families with:​</a:t>
            </a:r>
          </a:p>
          <a:p>
            <a:pPr lvl="1"/>
            <a:r>
              <a:rPr lang="en-US"/>
              <a:t>Information about Title I-funded programs;</a:t>
            </a:r>
          </a:p>
          <a:p>
            <a:pPr lvl="1"/>
            <a:r>
              <a:rPr lang="en-US"/>
              <a:t>An explanation of the curriculum and achievement levels the school uses; and</a:t>
            </a:r>
          </a:p>
          <a:p>
            <a:pPr lvl="1"/>
            <a:r>
              <a:rPr lang="en-US"/>
              <a:t>If requested, opportunities for regular meetings to participate in decisions relating to the education of their student.</a:t>
            </a:r>
          </a:p>
          <a:p>
            <a:pPr algn="ctr"/>
            <a:endParaRPr lang="en-US"/>
          </a:p>
          <a:p>
            <a:endParaRPr lang="en-US"/>
          </a:p>
        </p:txBody>
      </p:sp>
      <p:sp>
        <p:nvSpPr>
          <p:cNvPr id="4" name="Text Placeholder 1">
            <a:extLst>
              <a:ext uri="{FF2B5EF4-FFF2-40B4-BE49-F238E27FC236}">
                <a16:creationId xmlns:a16="http://schemas.microsoft.com/office/drawing/2014/main" id="{E60AE952-A3E0-4F59-B473-361E03101D3F}"/>
              </a:ext>
            </a:extLst>
          </p:cNvPr>
          <p:cNvSpPr txBox="1">
            <a:spLocks/>
          </p:cNvSpPr>
          <p:nvPr/>
        </p:nvSpPr>
        <p:spPr>
          <a:xfrm>
            <a:off x="-2088" y="-194194"/>
            <a:ext cx="12192000" cy="1514994"/>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1"/>
              </a:solidFill>
              <a:cs typeface="Calibri"/>
            </a:endParaRPr>
          </a:p>
          <a:p>
            <a:pPr marL="0" indent="0" algn="ctr">
              <a:buNone/>
            </a:pPr>
            <a:r>
              <a:rPr lang="en-US" sz="3200" b="1">
                <a:solidFill>
                  <a:schemeClr val="bg1"/>
                </a:solidFill>
                <a:cs typeface="Calibri"/>
              </a:rPr>
              <a:t>SCHOOL PARENT AND FAMILY ENGAGEMENT POLICY</a:t>
            </a:r>
            <a:endParaRPr lang="en-US" sz="3200" b="1"/>
          </a:p>
          <a:p>
            <a:endParaRPr lang="en-US">
              <a:solidFill>
                <a:schemeClr val="bg1"/>
              </a:solidFill>
              <a:cs typeface="Calibri"/>
            </a:endParaRPr>
          </a:p>
        </p:txBody>
      </p:sp>
    </p:spTree>
    <p:extLst>
      <p:ext uri="{BB962C8B-B14F-4D97-AF65-F5344CB8AC3E}">
        <p14:creationId xmlns:p14="http://schemas.microsoft.com/office/powerpoint/2010/main" val="2579551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7188871" y="1809879"/>
            <a:ext cx="5003129" cy="523220"/>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sp>
        <p:nvSpPr>
          <p:cNvPr id="7" name="TextBox 6">
            <a:extLst>
              <a:ext uri="{FF2B5EF4-FFF2-40B4-BE49-F238E27FC236}">
                <a16:creationId xmlns:a16="http://schemas.microsoft.com/office/drawing/2014/main" id="{EF56254F-8844-46EE-A944-F9B88E79687F}"/>
              </a:ext>
            </a:extLst>
          </p:cNvPr>
          <p:cNvSpPr txBox="1"/>
          <p:nvPr/>
        </p:nvSpPr>
        <p:spPr>
          <a:xfrm>
            <a:off x="3425757" y="1031495"/>
            <a:ext cx="6147148" cy="369332"/>
          </a:xfrm>
          <a:prstGeom prst="rect">
            <a:avLst/>
          </a:prstGeom>
          <a:noFill/>
        </p:spPr>
        <p:txBody>
          <a:bodyPr wrap="square">
            <a:spAutoFit/>
          </a:bodyPr>
          <a:lstStyle/>
          <a:p>
            <a:pPr marL="0" indent="0">
              <a:buNone/>
            </a:pPr>
            <a:r>
              <a:rPr lang="en-US" sz="1800">
                <a:solidFill>
                  <a:srgbClr val="FF0000"/>
                </a:solidFill>
              </a:rPr>
              <a:t>Can be found on the School Webpage : Parents, Title I</a:t>
            </a:r>
          </a:p>
        </p:txBody>
      </p:sp>
      <p:sp>
        <p:nvSpPr>
          <p:cNvPr id="8" name="TextBox 7">
            <a:extLst>
              <a:ext uri="{FF2B5EF4-FFF2-40B4-BE49-F238E27FC236}">
                <a16:creationId xmlns:a16="http://schemas.microsoft.com/office/drawing/2014/main" id="{63FD7E6D-A9D0-4CAA-9228-C4866C3CB1B8}"/>
              </a:ext>
            </a:extLst>
          </p:cNvPr>
          <p:cNvSpPr txBox="1"/>
          <p:nvPr/>
        </p:nvSpPr>
        <p:spPr>
          <a:xfrm>
            <a:off x="378380" y="1754458"/>
            <a:ext cx="3964355" cy="800219"/>
          </a:xfrm>
          <a:prstGeom prst="rect">
            <a:avLst/>
          </a:prstGeom>
          <a:noFill/>
        </p:spPr>
        <p:txBody>
          <a:bodyPr wrap="none" rtlCol="0">
            <a:spAutoFit/>
          </a:bodyPr>
          <a:lstStyle/>
          <a:p>
            <a:r>
              <a:rPr lang="en-US" sz="2800"/>
              <a:t>(Insert your School Policy)</a:t>
            </a:r>
          </a:p>
          <a:p>
            <a:endParaRPr lang="en-US"/>
          </a:p>
        </p:txBody>
      </p:sp>
      <p:pic>
        <p:nvPicPr>
          <p:cNvPr id="5" name="Picture 4">
            <a:extLst>
              <a:ext uri="{FF2B5EF4-FFF2-40B4-BE49-F238E27FC236}">
                <a16:creationId xmlns:a16="http://schemas.microsoft.com/office/drawing/2014/main" id="{E3E8E782-962D-77F8-5177-61D8181B3EC3}"/>
              </a:ext>
            </a:extLst>
          </p:cNvPr>
          <p:cNvPicPr>
            <a:picLocks noChangeAspect="1"/>
          </p:cNvPicPr>
          <p:nvPr/>
        </p:nvPicPr>
        <p:blipFill>
          <a:blip r:embed="rId2"/>
          <a:stretch>
            <a:fillRect/>
          </a:stretch>
        </p:blipFill>
        <p:spPr>
          <a:xfrm>
            <a:off x="312405" y="1640372"/>
            <a:ext cx="5917369" cy="4430116"/>
          </a:xfrm>
          <a:prstGeom prst="rect">
            <a:avLst/>
          </a:prstGeom>
        </p:spPr>
      </p:pic>
    </p:spTree>
    <p:extLst>
      <p:ext uri="{BB962C8B-B14F-4D97-AF65-F5344CB8AC3E}">
        <p14:creationId xmlns:p14="http://schemas.microsoft.com/office/powerpoint/2010/main" val="279483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r>
              <a:rPr lang="en-US" b="1"/>
              <a:t>Jointly develop with parents and stakeholders- a </a:t>
            </a:r>
            <a:r>
              <a:rPr lang="en-US" b="1" u="sng">
                <a:hlinkClick r:id="rId2"/>
              </a:rPr>
              <a:t>school-parent compact</a:t>
            </a:r>
            <a:r>
              <a:rPr lang="en-US" b="1"/>
              <a:t> that outlines how families, school, staff and students will share the responsibility for improved student academic achievement and develop a partnership to help students achieve state standards.</a:t>
            </a:r>
            <a:endParaRPr lang="en-US"/>
          </a:p>
          <a:p>
            <a:pPr lvl="1"/>
            <a:r>
              <a:rPr lang="en-US" b="1"/>
              <a:t>The compact must: </a:t>
            </a:r>
            <a:endParaRPr lang="en-US"/>
          </a:p>
          <a:p>
            <a:pPr lvl="2"/>
            <a:r>
              <a:rPr lang="en-US"/>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a:t>Address the importance of </a:t>
            </a:r>
            <a:r>
              <a:rPr lang="en-US" u="sng">
                <a:hlinkClick r:id="rId3"/>
              </a:rPr>
              <a:t>communication between families and staff</a:t>
            </a:r>
            <a:r>
              <a:rPr lang="en-US"/>
              <a:t> through, at a minimum:</a:t>
            </a:r>
          </a:p>
          <a:p>
            <a:pPr lvl="3"/>
            <a:r>
              <a:rPr lang="en-US" u="sng">
                <a:hlinkClick r:id="rId4"/>
              </a:rPr>
              <a:t>parent-teacher conferences</a:t>
            </a:r>
            <a:r>
              <a:rPr lang="en-US"/>
              <a:t> in elementary schools, at least annually, during which the compact will be discussed as the compact relates to the individual child's achievement;</a:t>
            </a:r>
          </a:p>
          <a:p>
            <a:pPr lvl="3"/>
            <a:r>
              <a:rPr lang="en-US"/>
              <a:t>frequent reports to parents on their children's progress; and</a:t>
            </a:r>
          </a:p>
          <a:p>
            <a:pPr lvl="3"/>
            <a:r>
              <a:rPr lang="en-US"/>
              <a:t>opportunities to </a:t>
            </a:r>
            <a:r>
              <a:rPr lang="en-US" u="sng">
                <a:hlinkClick r:id="rId5"/>
              </a:rPr>
              <a:t>volunteer</a:t>
            </a:r>
            <a:r>
              <a:rPr lang="en-US"/>
              <a:t> in or observe their child's class</a:t>
            </a:r>
          </a:p>
          <a:p>
            <a:pPr lvl="2"/>
            <a:r>
              <a:rPr lang="en-US" u="sng">
                <a:hlinkClick r:id="rId3"/>
              </a:rPr>
              <a:t>Ensure regular two-way meaningful communication</a:t>
            </a:r>
            <a:r>
              <a:rPr lang="en-US"/>
              <a:t> between family members and school staff in a language they understand. </a:t>
            </a:r>
          </a:p>
          <a:p>
            <a:endParaRPr lang="en-US"/>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rPr>
              <a:t>SCHOOL-PARENT COMPACT</a:t>
            </a:r>
            <a:endParaRPr lang="en-US">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a:xfrm>
            <a:off x="0" y="0"/>
            <a:ext cx="12192000" cy="1245214"/>
          </a:xfrm>
        </p:spPr>
        <p:txBody>
          <a:bodyPr>
            <a:normAutofit/>
          </a:bodyPr>
          <a:lstStyle/>
          <a:p>
            <a:pPr marL="0" indent="0">
              <a:buNone/>
            </a:pPr>
            <a:r>
              <a:rPr lang="en-US" sz="4000"/>
              <a:t>School-Parent Compact Input</a:t>
            </a:r>
            <a:endParaRPr lang="en-US" sz="400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7" y="1585506"/>
            <a:ext cx="6147148" cy="400110"/>
          </a:xfrm>
          <a:prstGeom prst="rect">
            <a:avLst/>
          </a:prstGeom>
          <a:noFill/>
        </p:spPr>
        <p:txBody>
          <a:bodyPr wrap="square">
            <a:spAutoFit/>
          </a:bodyPr>
          <a:lstStyle/>
          <a:p>
            <a:r>
              <a:rPr lang="en-US" sz="2000">
                <a:solidFill>
                  <a:srgbClr val="FF0000"/>
                </a:solidFill>
              </a:rPr>
              <a:t>Can be found on your School Webpage : Parents, Title I</a:t>
            </a:r>
            <a:endParaRPr lang="en-US" sz="2000"/>
          </a:p>
        </p:txBody>
      </p:sp>
      <p:sp>
        <p:nvSpPr>
          <p:cNvPr id="9" name="TextBox 8">
            <a:extLst>
              <a:ext uri="{FF2B5EF4-FFF2-40B4-BE49-F238E27FC236}">
                <a16:creationId xmlns:a16="http://schemas.microsoft.com/office/drawing/2014/main" id="{51713D23-738A-4611-995A-10CE257DCEF5}"/>
              </a:ext>
            </a:extLst>
          </p:cNvPr>
          <p:cNvSpPr txBox="1"/>
          <p:nvPr/>
        </p:nvSpPr>
        <p:spPr>
          <a:xfrm>
            <a:off x="273847" y="2325908"/>
            <a:ext cx="6147148" cy="523220"/>
          </a:xfrm>
          <a:prstGeom prst="rect">
            <a:avLst/>
          </a:prstGeom>
          <a:noFill/>
        </p:spPr>
        <p:txBody>
          <a:bodyPr wrap="square">
            <a:spAutoFit/>
          </a:bodyPr>
          <a:lstStyle/>
          <a:p>
            <a:pPr marL="0" indent="0">
              <a:buNone/>
            </a:pPr>
            <a:r>
              <a:rPr lang="en-US" sz="2800"/>
              <a:t>( Insert your School- Parent Compact)</a:t>
            </a:r>
          </a:p>
        </p:txBody>
      </p:sp>
      <p:sp>
        <p:nvSpPr>
          <p:cNvPr id="3" name="TextBox 2">
            <a:extLst>
              <a:ext uri="{FF2B5EF4-FFF2-40B4-BE49-F238E27FC236}">
                <a16:creationId xmlns:a16="http://schemas.microsoft.com/office/drawing/2014/main" id="{FB4CF19C-6891-4D57-ABAB-6DEFAA164CFF}"/>
              </a:ext>
            </a:extLst>
          </p:cNvPr>
          <p:cNvSpPr txBox="1"/>
          <p:nvPr/>
        </p:nvSpPr>
        <p:spPr>
          <a:xfrm>
            <a:off x="7529231" y="1633411"/>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5" name="Picture 4" descr="A close-up of a brochure&#10;&#10;AI-generated content may be incorrect.">
            <a:extLst>
              <a:ext uri="{FF2B5EF4-FFF2-40B4-BE49-F238E27FC236}">
                <a16:creationId xmlns:a16="http://schemas.microsoft.com/office/drawing/2014/main" id="{274BCE36-4588-14F1-6561-7389B2F6C23E}"/>
              </a:ext>
            </a:extLst>
          </p:cNvPr>
          <p:cNvPicPr>
            <a:picLocks noChangeAspect="1"/>
          </p:cNvPicPr>
          <p:nvPr/>
        </p:nvPicPr>
        <p:blipFill>
          <a:blip r:embed="rId2"/>
          <a:stretch>
            <a:fillRect/>
          </a:stretch>
        </p:blipFill>
        <p:spPr>
          <a:xfrm>
            <a:off x="131630" y="1266801"/>
            <a:ext cx="6680649" cy="5028445"/>
          </a:xfrm>
          <a:prstGeom prst="rect">
            <a:avLst/>
          </a:prstGeom>
        </p:spPr>
      </p:pic>
    </p:spTree>
    <p:extLst>
      <p:ext uri="{BB962C8B-B14F-4D97-AF65-F5344CB8AC3E}">
        <p14:creationId xmlns:p14="http://schemas.microsoft.com/office/powerpoint/2010/main" val="39109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a:solidFill>
                <a:schemeClr val="bg1"/>
              </a:solidFill>
              <a:cs typeface="Calibri"/>
            </a:endParaRPr>
          </a:p>
          <a:p>
            <a:r>
              <a:rPr lang="en-US" sz="4000">
                <a:solidFill>
                  <a:schemeClr val="bg1"/>
                </a:solidFill>
                <a:cs typeface="Calibri"/>
              </a:rPr>
              <a:t>Building Staff Capacity</a:t>
            </a:r>
            <a:endParaRPr lang="en-US">
              <a:solidFill>
                <a:schemeClr val="bg1"/>
              </a:solidFill>
              <a:cs typeface="Calibri"/>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568856" y="148506"/>
            <a:ext cx="2205586" cy="129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483848" y="2576755"/>
            <a:ext cx="116270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n-lt"/>
                <a:cs typeface="+mn-lt"/>
              </a:rPr>
              <a:t>Federal law also requires that Title I schools are to educate and train teachers, specialized instructional support staff, principals, other school leaders, and other staff in how to best develop partnerships with families. </a:t>
            </a:r>
            <a:endParaRPr lang="en-US" sz="440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F3CB-7CB9-1BA7-3632-FB4143073C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EE15AC-A42A-8C41-F2B9-3710D41769F3}"/>
              </a:ext>
            </a:extLst>
          </p:cNvPr>
          <p:cNvSpPr>
            <a:spLocks noGrp="1"/>
          </p:cNvSpPr>
          <p:nvPr>
            <p:ph type="body" sz="quarter" idx="13"/>
          </p:nvPr>
        </p:nvSpPr>
        <p:spPr/>
        <p:txBody>
          <a:bodyPr>
            <a:normAutofit/>
          </a:bodyPr>
          <a:lstStyle/>
          <a:p>
            <a:r>
              <a:rPr lang="en-US" sz="4000"/>
              <a:t>Building Capacity</a:t>
            </a:r>
            <a:endParaRPr lang="en-US"/>
          </a:p>
        </p:txBody>
      </p:sp>
      <p:sp>
        <p:nvSpPr>
          <p:cNvPr id="9" name="TextBox 8">
            <a:extLst>
              <a:ext uri="{FF2B5EF4-FFF2-40B4-BE49-F238E27FC236}">
                <a16:creationId xmlns:a16="http://schemas.microsoft.com/office/drawing/2014/main" id="{8200A67A-C1CD-6A84-1EC6-216AE5A556CB}"/>
              </a:ext>
            </a:extLst>
          </p:cNvPr>
          <p:cNvSpPr txBox="1"/>
          <p:nvPr/>
        </p:nvSpPr>
        <p:spPr>
          <a:xfrm>
            <a:off x="879637" y="1727137"/>
            <a:ext cx="11972051" cy="523220"/>
          </a:xfrm>
          <a:prstGeom prst="rect">
            <a:avLst/>
          </a:prstGeom>
          <a:noFill/>
        </p:spPr>
        <p:txBody>
          <a:bodyPr wrap="square" lIns="91440" tIns="45720" rIns="91440" bIns="45720" anchor="t">
            <a:spAutoFit/>
          </a:bodyPr>
          <a:lstStyle/>
          <a:p>
            <a:r>
              <a:rPr lang="en-US" sz="2800" b="1">
                <a:ea typeface="Calibri"/>
                <a:cs typeface="Calibri"/>
              </a:rPr>
              <a:t>  What suggestions do you have to train teachers and school staff?</a:t>
            </a:r>
          </a:p>
        </p:txBody>
      </p:sp>
      <p:pic>
        <p:nvPicPr>
          <p:cNvPr id="3" name="Picture 2" descr="A group of people sitting at a table&#10;&#10;Description automatically generated">
            <a:extLst>
              <a:ext uri="{FF2B5EF4-FFF2-40B4-BE49-F238E27FC236}">
                <a16:creationId xmlns:a16="http://schemas.microsoft.com/office/drawing/2014/main" id="{C02752FB-C214-EF3D-268D-6D8B02D673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64521" y="2462500"/>
            <a:ext cx="7062958" cy="3708053"/>
          </a:xfrm>
          <a:prstGeom prst="rect">
            <a:avLst/>
          </a:prstGeom>
        </p:spPr>
      </p:pic>
    </p:spTree>
    <p:extLst>
      <p:ext uri="{BB962C8B-B14F-4D97-AF65-F5344CB8AC3E}">
        <p14:creationId xmlns:p14="http://schemas.microsoft.com/office/powerpoint/2010/main" val="54999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a:solidFill>
                <a:schemeClr val="bg1"/>
              </a:solidFill>
              <a:cs typeface="Calibri"/>
            </a:endParaRPr>
          </a:p>
          <a:p>
            <a:r>
              <a:rPr lang="en-US" sz="4800">
                <a:solidFill>
                  <a:schemeClr val="bg1"/>
                </a:solidFill>
                <a:cs typeface="Calibri"/>
              </a:rPr>
              <a:t>TITLE I FUNDS</a:t>
            </a:r>
            <a:endParaRPr lang="en-US" sz="480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496160" y="258206"/>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Title I Parent and Family Engagement Set Aside:</a:t>
            </a:r>
          </a:p>
          <a:p>
            <a:pPr marL="0" indent="0">
              <a:buNone/>
            </a:pPr>
            <a:r>
              <a:rPr lang="en-US"/>
              <a:t> </a:t>
            </a:r>
            <a:r>
              <a:rPr lang="en-US" sz="2800"/>
              <a:t>Each district receiving more than $500,000  in Title I Part A Funds is required to reserve </a:t>
            </a:r>
            <a:r>
              <a:rPr lang="en-US" sz="2800" b="1"/>
              <a:t>at least one percent</a:t>
            </a:r>
            <a:r>
              <a:rPr lang="en-US" sz="2800"/>
              <a:t> of its Title I funds to carry out parent and family engagement activities, including those described in the written policy section below. </a:t>
            </a:r>
            <a:r>
              <a:rPr lang="en-US" sz="2800" b="1"/>
              <a:t>Ninety (90) percent</a:t>
            </a:r>
            <a:r>
              <a:rPr lang="en-US" sz="2800"/>
              <a:t> of these “set-aside” funds must be distributed to schools, with priority given to “high-need” schools. The law further requires that parents and family members of students </a:t>
            </a:r>
            <a:r>
              <a:rPr lang="en-US" sz="2800" b="1"/>
              <a:t>must</a:t>
            </a:r>
            <a:r>
              <a:rPr lang="en-US" sz="2800"/>
              <a:t> be included in decisions regarding how these engagement funds are spent.</a:t>
            </a:r>
            <a:endParaRPr lang="en-US" sz="2800">
              <a:cs typeface="Calibri"/>
            </a:endParaRPr>
          </a:p>
          <a:p>
            <a:pPr marL="0" indent="0">
              <a:buNone/>
            </a:pPr>
            <a:endParaRPr lang="en-US"/>
          </a:p>
        </p:txBody>
      </p:sp>
    </p:spTree>
    <p:extLst>
      <p:ext uri="{BB962C8B-B14F-4D97-AF65-F5344CB8AC3E}">
        <p14:creationId xmlns:p14="http://schemas.microsoft.com/office/powerpoint/2010/main" val="413485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Title 1 Parent and Family Engagement Funds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870073" y="2203708"/>
            <a:ext cx="9594761" cy="249299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i="1"/>
              <a:t>IXL Learning Platform</a:t>
            </a:r>
          </a:p>
          <a:p>
            <a:pPr marL="342900" indent="-342900">
              <a:buFont typeface="Arial" panose="020B0604020202020204" pitchFamily="34" charset="0"/>
              <a:buChar char="•"/>
            </a:pPr>
            <a:r>
              <a:rPr lang="en-US" sz="2000" b="1" i="1"/>
              <a:t>Progress Learning</a:t>
            </a:r>
          </a:p>
          <a:p>
            <a:pPr marL="342900" indent="-342900">
              <a:buFont typeface="Arial" panose="020B0604020202020204" pitchFamily="34" charset="0"/>
              <a:buChar char="•"/>
            </a:pPr>
            <a:r>
              <a:rPr lang="en-US" sz="2000" b="1" i="1">
                <a:ea typeface="Calibri" panose="020F0502020204030204"/>
                <a:cs typeface="Calibri" panose="020F0502020204030204"/>
              </a:rPr>
              <a:t>Laminator</a:t>
            </a:r>
          </a:p>
          <a:p>
            <a:pPr marL="342900" indent="-342900">
              <a:buFont typeface="Arial" panose="020B0604020202020204" pitchFamily="34" charset="0"/>
              <a:buChar char="•"/>
            </a:pPr>
            <a:r>
              <a:rPr lang="en-US" sz="2000" b="1" i="1">
                <a:ea typeface="Calibri" panose="020F0502020204030204"/>
                <a:cs typeface="Calibri" panose="020F0502020204030204"/>
              </a:rPr>
              <a:t>MTSS Facilitator-salary and benefits</a:t>
            </a:r>
          </a:p>
          <a:p>
            <a:pPr marL="342900" indent="-342900">
              <a:buFont typeface="Arial" panose="020B0604020202020204" pitchFamily="34" charset="0"/>
              <a:buChar char="•"/>
            </a:pPr>
            <a:r>
              <a:rPr lang="en-US" sz="2000" b="1" i="1">
                <a:ea typeface="Calibri" panose="020F0502020204030204"/>
                <a:cs typeface="Calibri" panose="020F0502020204030204"/>
              </a:rPr>
              <a:t>Media Specialist Paraprofessional-salary and benefits</a:t>
            </a:r>
          </a:p>
          <a:p>
            <a:pPr marL="342900" indent="-342900">
              <a:buFont typeface="Arial" panose="020B0604020202020204" pitchFamily="34" charset="0"/>
              <a:buChar char="•"/>
            </a:pPr>
            <a:endParaRPr lang="en-US" sz="2000" b="1" i="1">
              <a:ea typeface="Calibri" panose="020F0502020204030204"/>
              <a:cs typeface="Calibri" panose="020F0502020204030204"/>
            </a:endParaRPr>
          </a:p>
          <a:p>
            <a:endParaRPr lang="en-US"/>
          </a:p>
          <a:p>
            <a:endParaRPr lang="en-US"/>
          </a:p>
        </p:txBody>
      </p:sp>
      <p:sp>
        <p:nvSpPr>
          <p:cNvPr id="7" name="TextBox 6">
            <a:extLst>
              <a:ext uri="{FF2B5EF4-FFF2-40B4-BE49-F238E27FC236}">
                <a16:creationId xmlns:a16="http://schemas.microsoft.com/office/drawing/2014/main" id="{509AE5C7-1042-46AB-B099-163BB66D7F35}"/>
              </a:ext>
            </a:extLst>
          </p:cNvPr>
          <p:cNvSpPr txBox="1"/>
          <p:nvPr/>
        </p:nvSpPr>
        <p:spPr>
          <a:xfrm>
            <a:off x="643944" y="4265811"/>
            <a:ext cx="10047020" cy="830997"/>
          </a:xfrm>
          <a:prstGeom prst="rect">
            <a:avLst/>
          </a:prstGeom>
          <a:noFill/>
        </p:spPr>
        <p:txBody>
          <a:bodyPr wrap="square">
            <a:spAutoFit/>
          </a:bodyPr>
          <a:lstStyle/>
          <a:p>
            <a:pPr marL="0" indent="0">
              <a:buNone/>
            </a:pPr>
            <a:r>
              <a:rPr lang="en-US" sz="2400">
                <a:solidFill>
                  <a:schemeClr val="tx1"/>
                </a:solidFill>
              </a:rPr>
              <a:t>What are some suggestions for the use of Parent and Family Engagement Funds?</a:t>
            </a:r>
          </a:p>
        </p:txBody>
      </p:sp>
    </p:spTree>
    <p:extLst>
      <p:ext uri="{BB962C8B-B14F-4D97-AF65-F5344CB8AC3E}">
        <p14:creationId xmlns:p14="http://schemas.microsoft.com/office/powerpoint/2010/main" val="54786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lstStyle/>
          <a:p>
            <a:r>
              <a:rPr lang="en-US"/>
              <a:t>School Improvement Plan</a:t>
            </a:r>
          </a:p>
        </p:txBody>
      </p:sp>
      <p:sp>
        <p:nvSpPr>
          <p:cNvPr id="3" name="Title 2">
            <a:extLst>
              <a:ext uri="{FF2B5EF4-FFF2-40B4-BE49-F238E27FC236}">
                <a16:creationId xmlns:a16="http://schemas.microsoft.com/office/drawing/2014/main" id="{3AB7BE2A-03D9-4E11-8D7E-AE82E321CC8F}"/>
              </a:ext>
            </a:extLst>
          </p:cNvPr>
          <p:cNvSpPr>
            <a:spLocks noGrp="1"/>
          </p:cNvSpPr>
          <p:nvPr>
            <p:ph type="title"/>
          </p:nvPr>
        </p:nvSpPr>
        <p:spPr>
          <a:xfrm>
            <a:off x="838200" y="1676400"/>
            <a:ext cx="10515600" cy="4462272"/>
          </a:xfrm>
        </p:spPr>
        <p:txBody>
          <a:bodyPr>
            <a:normAutofit fontScale="90000"/>
          </a:bodyPr>
          <a:lstStyle/>
          <a:p>
            <a:r>
              <a:rPr lang="en-US" b="0">
                <a:solidFill>
                  <a:schemeClr val="tx1"/>
                </a:solidFill>
              </a:rPr>
              <a:t>A.R. Johnson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a:t>
            </a:r>
            <a:endParaRPr lang="en-US" b="0">
              <a:solidFill>
                <a:schemeClr val="tx1"/>
              </a:solidFill>
              <a:cs typeface="Calibri"/>
            </a:endParaRPr>
          </a:p>
        </p:txBody>
      </p:sp>
    </p:spTree>
    <p:extLst>
      <p:ext uri="{BB962C8B-B14F-4D97-AF65-F5344CB8AC3E}">
        <p14:creationId xmlns:p14="http://schemas.microsoft.com/office/powerpoint/2010/main" val="3079465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School Improvement Plan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269182" y="1641674"/>
            <a:ext cx="11922818" cy="4524315"/>
          </a:xfrm>
          <a:prstGeom prst="rect">
            <a:avLst/>
          </a:prstGeom>
          <a:noFill/>
        </p:spPr>
        <p:txBody>
          <a:bodyPr wrap="square" lIns="91440" tIns="45720" rIns="91440" bIns="45720" rtlCol="0" anchor="t">
            <a:spAutoFit/>
          </a:bodyPr>
          <a:lstStyle/>
          <a:p>
            <a:r>
              <a:rPr lang="en-US" sz="2400" b="1"/>
              <a:t>School Goals:</a:t>
            </a:r>
          </a:p>
          <a:p>
            <a:pPr marL="0" marR="0">
              <a:spcBef>
                <a:spcPts val="0"/>
              </a:spcBef>
              <a:spcAft>
                <a:spcPts val="0"/>
              </a:spcAft>
            </a:pPr>
            <a:r>
              <a:rPr lang="en-US" sz="2400">
                <a:effectLst/>
                <a:latin typeface="Georgia" panose="02040502050405020303" pitchFamily="18" charset="0"/>
                <a:ea typeface="Georgia" panose="02040502050405020303" pitchFamily="18" charset="0"/>
                <a:cs typeface="Georgia" panose="02040502050405020303" pitchFamily="18" charset="0"/>
              </a:rPr>
              <a:t>By the end of the 24-25SY, we will increase the percentage of students performing at proficient and distinguished on EOCs and EOGs in ELA to 86%, in Math-waiting on scores, in Science to 64%, and SS to 67%.</a:t>
            </a:r>
          </a:p>
          <a:p>
            <a:pPr marL="0" marR="0">
              <a:spcBef>
                <a:spcPts val="0"/>
              </a:spcBef>
              <a:spcAft>
                <a:spcPts val="0"/>
              </a:spcAft>
            </a:pPr>
            <a:r>
              <a:rPr lang="en-US" sz="2400">
                <a:effectLst/>
                <a:latin typeface="Georgia" panose="02040502050405020303" pitchFamily="18" charset="0"/>
                <a:ea typeface="Georgia" panose="02040502050405020303" pitchFamily="18" charset="0"/>
                <a:cs typeface="Georgia" panose="02040502050405020303" pitchFamily="18" charset="0"/>
              </a:rPr>
              <a:t> </a:t>
            </a:r>
          </a:p>
          <a:p>
            <a:pPr marL="0" marR="0">
              <a:spcBef>
                <a:spcPts val="0"/>
              </a:spcBef>
              <a:spcAft>
                <a:spcPts val="0"/>
              </a:spcAft>
            </a:pPr>
            <a:r>
              <a:rPr lang="en-US" sz="2400">
                <a:effectLst/>
                <a:latin typeface="Georgia" panose="02040502050405020303" pitchFamily="18" charset="0"/>
                <a:ea typeface="Georgia" panose="02040502050405020303" pitchFamily="18" charset="0"/>
                <a:cs typeface="Georgia" panose="02040502050405020303" pitchFamily="18" charset="0"/>
              </a:rPr>
              <a:t>By July 2025, we will increase AP pass rate (3,4,5) from 31% to 50%.</a:t>
            </a:r>
          </a:p>
          <a:p>
            <a:pPr marL="0" marR="0">
              <a:spcBef>
                <a:spcPts val="0"/>
              </a:spcBef>
              <a:spcAft>
                <a:spcPts val="0"/>
              </a:spcAft>
            </a:pPr>
            <a:r>
              <a:rPr lang="en-US" sz="2400" b="1">
                <a:effectLst/>
                <a:latin typeface="Georgia" panose="02040502050405020303" pitchFamily="18" charset="0"/>
                <a:ea typeface="Georgia" panose="02040502050405020303" pitchFamily="18" charset="0"/>
                <a:cs typeface="Georgia" panose="02040502050405020303" pitchFamily="18" charset="0"/>
              </a:rPr>
              <a:t> </a:t>
            </a:r>
            <a:endParaRPr lang="en-US" sz="2400">
              <a:effectLst/>
              <a:latin typeface="Georgia" panose="02040502050405020303" pitchFamily="18" charset="0"/>
              <a:ea typeface="Georgia" panose="02040502050405020303" pitchFamily="18" charset="0"/>
              <a:cs typeface="Georgia" panose="02040502050405020303" pitchFamily="18" charset="0"/>
            </a:endParaRPr>
          </a:p>
          <a:p>
            <a:pPr marL="0" marR="0">
              <a:spcBef>
                <a:spcPts val="0"/>
              </a:spcBef>
              <a:spcAft>
                <a:spcPts val="0"/>
              </a:spcAft>
            </a:pPr>
            <a:r>
              <a:rPr lang="en-US" sz="2400">
                <a:effectLst/>
                <a:latin typeface="Georgia" panose="02040502050405020303" pitchFamily="18" charset="0"/>
                <a:ea typeface="Georgia" panose="02040502050405020303" pitchFamily="18" charset="0"/>
                <a:cs typeface="Georgia" panose="02040502050405020303" pitchFamily="18" charset="0"/>
              </a:rPr>
              <a:t>By the end of the 2025 SY, we will increase staff retention rate from 60% to 80%.</a:t>
            </a:r>
          </a:p>
          <a:p>
            <a:endParaRPr lang="en-US" sz="2400" b="1"/>
          </a:p>
          <a:p>
            <a:endParaRPr lang="en-US"/>
          </a:p>
          <a:p>
            <a:endParaRPr lang="en-US"/>
          </a:p>
          <a:p>
            <a:endParaRPr lang="en-US"/>
          </a:p>
          <a:p>
            <a:endParaRPr lang="en-US"/>
          </a:p>
        </p:txBody>
      </p:sp>
      <p:sp>
        <p:nvSpPr>
          <p:cNvPr id="7" name="TextBox 6">
            <a:extLst>
              <a:ext uri="{FF2B5EF4-FFF2-40B4-BE49-F238E27FC236}">
                <a16:creationId xmlns:a16="http://schemas.microsoft.com/office/drawing/2014/main" id="{509AE5C7-1042-46AB-B099-163BB66D7F35}"/>
              </a:ext>
            </a:extLst>
          </p:cNvPr>
          <p:cNvSpPr txBox="1"/>
          <p:nvPr/>
        </p:nvSpPr>
        <p:spPr>
          <a:xfrm>
            <a:off x="480450" y="5167948"/>
            <a:ext cx="10742030" cy="954107"/>
          </a:xfrm>
          <a:prstGeom prst="rect">
            <a:avLst/>
          </a:prstGeom>
          <a:noFill/>
        </p:spPr>
        <p:txBody>
          <a:bodyPr wrap="square" lIns="91440" tIns="45720" rIns="91440" bIns="45720" anchor="t">
            <a:spAutoFit/>
          </a:bodyPr>
          <a:lstStyle/>
          <a:p>
            <a:pPr marL="0" indent="0">
              <a:buNone/>
            </a:pPr>
            <a:r>
              <a:rPr lang="en-US" sz="2800" b="1"/>
              <a:t>What are some suggestions for goals and/or initiatives for the upcoming school year?</a:t>
            </a:r>
            <a:endParaRPr lang="en-US" sz="2800" b="1">
              <a:cs typeface="Calibri"/>
            </a:endParaRPr>
          </a:p>
        </p:txBody>
      </p:sp>
    </p:spTree>
    <p:extLst>
      <p:ext uri="{BB962C8B-B14F-4D97-AF65-F5344CB8AC3E}">
        <p14:creationId xmlns:p14="http://schemas.microsoft.com/office/powerpoint/2010/main" val="163725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cs typeface="Calibri"/>
              </a:rPr>
              <a:t>School  Surveys</a:t>
            </a: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1829142"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solidFill>
                <a:latin typeface="Arial"/>
                <a:cs typeface="Arial"/>
              </a:rPr>
              <a:t>Surveys are meant to gather information that is geared to provide feedback to improve services to provide for students and parents.  </a:t>
            </a:r>
            <a:endParaRPr lang="en-US"/>
          </a:p>
          <a:p>
            <a:pPr marL="0" indent="0">
              <a:buNone/>
            </a:pPr>
            <a:endParaRPr lang="en-US">
              <a:solidFill>
                <a:schemeClr val="tx1"/>
              </a:solidFill>
              <a:latin typeface="Arial"/>
              <a:cs typeface="Arial"/>
            </a:endParaRPr>
          </a:p>
          <a:p>
            <a:pPr marL="0" indent="0">
              <a:buNone/>
            </a:pPr>
            <a:r>
              <a:rPr lang="en-US">
                <a:solidFill>
                  <a:schemeClr val="tx1"/>
                </a:solidFill>
                <a:latin typeface="Arial"/>
                <a:cs typeface="Arial"/>
              </a:rPr>
              <a:t>Parents have a voice in what is done in the school and when the parents respond, the school knows what direction can be taken to achieve the maximum compatibility between home and community. </a:t>
            </a:r>
            <a:endParaRPr lang="en-US">
              <a:solidFill>
                <a:schemeClr val="tx1"/>
              </a:solidFill>
            </a:endParaRPr>
          </a:p>
          <a:p>
            <a:endParaRPr lang="en-US">
              <a:solidFill>
                <a:schemeClr val="tx1"/>
              </a:solidFill>
              <a:latin typeface="Arial"/>
              <a:cs typeface="Arial"/>
            </a:endParaRPr>
          </a:p>
          <a:p>
            <a:pPr marL="0" indent="0">
              <a:buNone/>
            </a:pPr>
            <a:r>
              <a:rPr lang="en-US">
                <a:solidFill>
                  <a:schemeClr val="tx1"/>
                </a:solidFill>
                <a:latin typeface="Arial"/>
                <a:cs typeface="Arial"/>
              </a:rPr>
              <a:t>When a survey is given, please send back your feedback.  This will help the school provide needed services for the students and parents. </a:t>
            </a:r>
            <a:endParaRPr lang="en-US">
              <a:solidFill>
                <a:schemeClr val="tx1"/>
              </a:solidFill>
            </a:endParaRPr>
          </a:p>
          <a:p>
            <a:endParaRPr lang="en-US">
              <a:latin typeface="Arial"/>
              <a:cs typeface="Arial"/>
            </a:endParaRPr>
          </a:p>
        </p:txBody>
      </p:sp>
    </p:spTree>
    <p:extLst>
      <p:ext uri="{BB962C8B-B14F-4D97-AF65-F5344CB8AC3E}">
        <p14:creationId xmlns:p14="http://schemas.microsoft.com/office/powerpoint/2010/main" val="415848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Annual Parent and Family Engagement Evaluation</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674370" y="1839545"/>
            <a:ext cx="10714065" cy="4104055"/>
          </a:xfrm>
        </p:spPr>
        <p:txBody>
          <a:bodyPr vert="horz" lIns="91440" tIns="45720" rIns="91440" bIns="45720" rtlCol="0" anchor="t">
            <a:normAutofit lnSpcReduction="10000"/>
          </a:bodyPr>
          <a:lstStyle/>
          <a:p>
            <a:pPr marL="0" indent="0">
              <a:buNone/>
            </a:pPr>
            <a:r>
              <a:rPr lang="en-US" sz="2800"/>
              <a:t>“Each year, A. R. Johnson conducts an annual evaluation to ask parents to help us determine the effectiveness of the parent and family engagement program in improving the academic quality of the Title I schools, including identifying possible barriers to greater participation of parents in activities and programs. Additionally, school systems will use the findings from the annual evaluation to design evidence-based strategies for more effective family engagement and to revise the Title I parent and family engagement policies.”</a:t>
            </a:r>
          </a:p>
          <a:p>
            <a:pPr marL="0" indent="0">
              <a:buNone/>
            </a:pPr>
            <a:endParaRPr lang="en-US" sz="2800">
              <a:ea typeface="Calibri"/>
              <a:cs typeface="Calibri"/>
            </a:endParaRPr>
          </a:p>
          <a:p>
            <a:pPr marL="0" indent="0">
              <a:buNone/>
            </a:pPr>
            <a:r>
              <a:rPr lang="en-US" sz="2800">
                <a:ea typeface="Calibri"/>
                <a:cs typeface="Calibri"/>
              </a:rPr>
              <a:t>Your window to complete this survey is April `16, 2024- May 15, 2024</a:t>
            </a:r>
          </a:p>
          <a:p>
            <a:endParaRPr lang="en-US">
              <a:ea typeface="Calibri" panose="020F0502020204030204"/>
              <a:cs typeface="Calibri" panose="020F0502020204030204"/>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5CB8-B3C1-4A96-A927-9C77E97A2064}"/>
              </a:ext>
            </a:extLst>
          </p:cNvPr>
          <p:cNvSpPr>
            <a:spLocks noGrp="1"/>
          </p:cNvSpPr>
          <p:nvPr>
            <p:ph type="body" sz="half" idx="2"/>
          </p:nvPr>
        </p:nvSpPr>
        <p:spPr>
          <a:xfrm>
            <a:off x="-2039" y="2662200"/>
            <a:ext cx="6032298" cy="3705798"/>
          </a:xfrm>
        </p:spPr>
        <p:txBody>
          <a:bodyPr vert="horz" lIns="91440" tIns="45720" rIns="91440" bIns="45720" rtlCol="0" anchor="t">
            <a:normAutofit fontScale="92500" lnSpcReduction="10000"/>
          </a:bodyPr>
          <a:lstStyle/>
          <a:p>
            <a:r>
              <a:rPr lang="en-US" sz="2400">
                <a:ea typeface="+mn-lt"/>
                <a:cs typeface="+mn-lt"/>
              </a:rPr>
              <a:t>Your input will be used where possible for the 2025-2026 school year as we update the:</a:t>
            </a:r>
            <a:endParaRPr lang="en-US">
              <a:ea typeface="+mn-lt"/>
              <a:cs typeface="+mn-lt"/>
            </a:endParaRPr>
          </a:p>
          <a:p>
            <a:pPr marL="342900" indent="-342900">
              <a:buChar char="•"/>
            </a:pPr>
            <a:r>
              <a:rPr lang="en-US" sz="2400" b="1">
                <a:ea typeface="+mn-lt"/>
                <a:cs typeface="+mn-lt"/>
              </a:rPr>
              <a:t>School Compact</a:t>
            </a:r>
          </a:p>
          <a:p>
            <a:pPr marL="342900" indent="-342900">
              <a:buChar char="•"/>
            </a:pPr>
            <a:r>
              <a:rPr lang="en-US" sz="2400" b="1">
                <a:ea typeface="+mn-lt"/>
                <a:cs typeface="+mn-lt"/>
              </a:rPr>
              <a:t>LEA Policy</a:t>
            </a:r>
          </a:p>
          <a:p>
            <a:pPr marL="342900" indent="-342900">
              <a:buChar char="•"/>
            </a:pPr>
            <a:r>
              <a:rPr lang="en-US" sz="2400" b="1">
                <a:ea typeface="Calibri"/>
                <a:cs typeface="Calibri"/>
              </a:rPr>
              <a:t>School Policy </a:t>
            </a:r>
          </a:p>
          <a:p>
            <a:pPr marL="342900" indent="-342900">
              <a:buChar char="•"/>
            </a:pPr>
            <a:r>
              <a:rPr lang="en-US" sz="2400" b="1">
                <a:ea typeface="+mn-lt"/>
                <a:cs typeface="+mn-lt"/>
              </a:rPr>
              <a:t>Title I Parent Budget</a:t>
            </a:r>
          </a:p>
          <a:p>
            <a:pPr marL="342900" indent="-342900">
              <a:buChar char="•"/>
            </a:pPr>
            <a:r>
              <a:rPr lang="en-US" sz="2400" b="1">
                <a:ea typeface="+mn-lt"/>
                <a:cs typeface="+mn-lt"/>
              </a:rPr>
              <a:t>School Improvement Plan</a:t>
            </a:r>
          </a:p>
          <a:p>
            <a:endParaRPr lang="en-US" sz="2400">
              <a:ea typeface="+mn-lt"/>
              <a:cs typeface="+mn-lt"/>
            </a:endParaRPr>
          </a:p>
          <a:p>
            <a:endParaRPr lang="en-US" sz="2400">
              <a:ea typeface="+mn-lt"/>
              <a:cs typeface="+mn-lt"/>
            </a:endParaRPr>
          </a:p>
          <a:p>
            <a:r>
              <a:rPr lang="en-US" sz="2400">
                <a:ea typeface="+mn-lt"/>
                <a:cs typeface="+mn-lt"/>
              </a:rPr>
              <a:t>Documents will also be distributed at the school's Annual Meeting and on your school's website.</a:t>
            </a:r>
            <a:endParaRPr lang="en-US">
              <a:ea typeface="Calibri"/>
              <a:cs typeface="Calibri" panose="020F0502020204030204"/>
            </a:endParaRPr>
          </a:p>
          <a:p>
            <a:endParaRPr lang="en-US">
              <a:cs typeface="Calibri" panose="020F0502020204030204"/>
            </a:endParaRPr>
          </a:p>
        </p:txBody>
      </p:sp>
      <p:sp>
        <p:nvSpPr>
          <p:cNvPr id="4" name="Text Placeholder 3">
            <a:extLst>
              <a:ext uri="{FF2B5EF4-FFF2-40B4-BE49-F238E27FC236}">
                <a16:creationId xmlns:a16="http://schemas.microsoft.com/office/drawing/2014/main" id="{020E2C81-B1A3-42E6-92FF-F0348B437A6B}"/>
              </a:ext>
            </a:extLst>
          </p:cNvPr>
          <p:cNvSpPr>
            <a:spLocks noGrp="1"/>
          </p:cNvSpPr>
          <p:nvPr>
            <p:ph type="body" sz="quarter" idx="13"/>
          </p:nvPr>
        </p:nvSpPr>
        <p:spPr>
          <a:xfrm>
            <a:off x="61460" y="1930618"/>
            <a:ext cx="5609997" cy="1204976"/>
          </a:xfrm>
        </p:spPr>
        <p:txBody>
          <a:bodyPr>
            <a:noAutofit/>
          </a:bodyPr>
          <a:lstStyle/>
          <a:p>
            <a:pPr algn="ctr">
              <a:lnSpc>
                <a:spcPct val="100000"/>
              </a:lnSpc>
              <a:spcBef>
                <a:spcPts val="200"/>
              </a:spcBef>
            </a:pPr>
            <a:r>
              <a:rPr lang="en-US" sz="4000" b="0">
                <a:latin typeface="Calibri"/>
                <a:cs typeface="Calibri"/>
              </a:rPr>
              <a:t>Next Steps</a:t>
            </a:r>
            <a:endParaRPr lang="en-US">
              <a:ea typeface="Calibri"/>
              <a:cs typeface="Calibri"/>
            </a:endParaRPr>
          </a:p>
        </p:txBody>
      </p:sp>
    </p:spTree>
    <p:extLst>
      <p:ext uri="{BB962C8B-B14F-4D97-AF65-F5344CB8AC3E}">
        <p14:creationId xmlns:p14="http://schemas.microsoft.com/office/powerpoint/2010/main" val="3485134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SCHOOL SURVEYS WORKSHEET</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3EB50712-CF2D-400E-A6ED-0841A5FCFBD6}"/>
              </a:ext>
            </a:extLst>
          </p:cNvPr>
          <p:cNvSpPr>
            <a:spLocks noGrp="1"/>
          </p:cNvSpPr>
          <p:nvPr>
            <p:ph type="body" sz="quarter" idx="14"/>
          </p:nvPr>
        </p:nvSpPr>
        <p:spPr>
          <a:xfrm>
            <a:off x="355468" y="1576591"/>
            <a:ext cx="11307287" cy="4722443"/>
          </a:xfrm>
        </p:spPr>
        <p:txBody>
          <a:bodyPr vert="horz" lIns="91440" tIns="45720" rIns="91440" bIns="45720" rtlCol="0" anchor="t">
            <a:normAutofit/>
          </a:bodyPr>
          <a:lstStyle/>
          <a:p>
            <a:pPr marL="0" indent="0">
              <a:buNone/>
            </a:pPr>
            <a:r>
              <a:rPr lang="en-US"/>
              <a:t>Thank you for attending our input/revision meeting. Please complete the EOY Meeting Evaluation!</a:t>
            </a:r>
          </a:p>
          <a:p>
            <a:pPr marL="0" indent="0" algn="ctr">
              <a:buNone/>
            </a:pPr>
            <a:r>
              <a:rPr lang="en-US"/>
              <a:t>{If you have any questions, please contact: Dione Bonds, 706-823-6933</a:t>
            </a:r>
            <a:endParaRPr lang="en-US">
              <a:ea typeface="Calibri"/>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9" name="TextBox 8">
            <a:extLst>
              <a:ext uri="{FF2B5EF4-FFF2-40B4-BE49-F238E27FC236}">
                <a16:creationId xmlns:a16="http://schemas.microsoft.com/office/drawing/2014/main" id="{071FEA01-C134-4C1F-BC7D-89DD3A2B8936}"/>
              </a:ext>
            </a:extLst>
          </p:cNvPr>
          <p:cNvSpPr txBox="1"/>
          <p:nvPr/>
        </p:nvSpPr>
        <p:spPr>
          <a:xfrm>
            <a:off x="4002863" y="6061114"/>
            <a:ext cx="81079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3"/>
              </a:rPr>
              <a:t>Parents Survey Title III, Part A </a:t>
            </a:r>
            <a:endParaRPr lang="en-US" b="1">
              <a:cs typeface="Calibri"/>
              <a:hlinkClick r:id="rId3"/>
            </a:endParaRPr>
          </a:p>
          <a:p>
            <a:r>
              <a:rPr lang="en-US" b="1">
                <a:hlinkClick r:id="rId3"/>
              </a:rPr>
              <a:t>Needs Assessment Richmond County School System</a:t>
            </a:r>
            <a:endParaRPr lang="en-US" b="1">
              <a:cs typeface="Calibri"/>
              <a:hlinkClick r:id="rId3"/>
            </a:endParaRPr>
          </a:p>
        </p:txBody>
      </p:sp>
      <p:sp>
        <p:nvSpPr>
          <p:cNvPr id="16" name="Callout: Right Arrow 15">
            <a:extLst>
              <a:ext uri="{FF2B5EF4-FFF2-40B4-BE49-F238E27FC236}">
                <a16:creationId xmlns:a16="http://schemas.microsoft.com/office/drawing/2014/main" id="{7CB4C681-AF87-489D-BA36-9D6325102E79}"/>
              </a:ext>
            </a:extLst>
          </p:cNvPr>
          <p:cNvSpPr/>
          <p:nvPr/>
        </p:nvSpPr>
        <p:spPr>
          <a:xfrm>
            <a:off x="1833171" y="5715521"/>
            <a:ext cx="1669142" cy="916214"/>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a:ea typeface="+mn-lt"/>
                <a:cs typeface="+mn-lt"/>
              </a:rPr>
              <a:t>For ESOL Parents ONLY</a:t>
            </a:r>
            <a:endParaRPr lang="en-US" sz="1600" b="1" i="1">
              <a:cs typeface="Calibri"/>
            </a:endParaRPr>
          </a:p>
        </p:txBody>
      </p:sp>
      <p:sp>
        <p:nvSpPr>
          <p:cNvPr id="5" name="Rectangle 4">
            <a:extLst>
              <a:ext uri="{FF2B5EF4-FFF2-40B4-BE49-F238E27FC236}">
                <a16:creationId xmlns:a16="http://schemas.microsoft.com/office/drawing/2014/main" id="{75552303-B73F-45DD-A60E-7EF671AC6FEA}"/>
              </a:ext>
            </a:extLst>
          </p:cNvPr>
          <p:cNvSpPr/>
          <p:nvPr/>
        </p:nvSpPr>
        <p:spPr>
          <a:xfrm>
            <a:off x="4002863" y="3074670"/>
            <a:ext cx="3529507" cy="2677656"/>
          </a:xfrm>
          <a:prstGeom prst="rect">
            <a:avLst/>
          </a:prstGeom>
        </p:spPr>
        <p:txBody>
          <a:bodyPr wrap="square">
            <a:spAutoFit/>
          </a:bodyPr>
          <a:lstStyle/>
          <a:p>
            <a:pPr algn="ctr"/>
            <a:r>
              <a:rPr lang="en-US" b="1">
                <a:solidFill>
                  <a:srgbClr val="FF0000"/>
                </a:solidFill>
              </a:rPr>
              <a:t>Duplicate form and put your QR Code here</a:t>
            </a:r>
          </a:p>
          <a:p>
            <a:endParaRPr lang="en-US">
              <a:solidFill>
                <a:srgbClr val="FF0000"/>
              </a:solidFill>
            </a:endParaRPr>
          </a:p>
          <a:p>
            <a:pPr algn="ctr"/>
            <a:r>
              <a:rPr lang="en-US">
                <a:solidFill>
                  <a:srgbClr val="FF0000"/>
                </a:solidFill>
                <a:hlinkClick r:id="rId4"/>
              </a:rPr>
              <a:t>EOY Meeting Evaluation</a:t>
            </a:r>
            <a:endParaRPr lang="en-US">
              <a:solidFill>
                <a:srgbClr val="FF0000"/>
              </a:solidFill>
            </a:endParaRPr>
          </a:p>
          <a:p>
            <a:pPr algn="ctr"/>
            <a:endParaRPr lang="en-US">
              <a:solidFill>
                <a:srgbClr val="FF0000"/>
              </a:solidFill>
            </a:endParaRPr>
          </a:p>
          <a:p>
            <a:pPr algn="ctr"/>
            <a:r>
              <a:rPr lang="en-US"/>
              <a:t>*The</a:t>
            </a:r>
            <a:r>
              <a:rPr lang="en-US" sz="2400">
                <a:solidFill>
                  <a:srgbClr val="FF0000"/>
                </a:solidFill>
              </a:rPr>
              <a:t> </a:t>
            </a:r>
            <a:r>
              <a:rPr lang="en-US"/>
              <a:t>form can also be duplicated from the link in the Canvas Course</a:t>
            </a:r>
            <a:endParaRPr lang="en-US">
              <a:solidFill>
                <a:srgbClr val="FF0000"/>
              </a:solidFill>
            </a:endParaRPr>
          </a:p>
          <a:p>
            <a:endParaRPr lang="en-US">
              <a:solidFill>
                <a:srgbClr val="FF0000"/>
              </a:solidFill>
            </a:endParaRPr>
          </a:p>
          <a:p>
            <a:endParaRPr lang="en-US"/>
          </a:p>
        </p:txBody>
      </p:sp>
      <p:pic>
        <p:nvPicPr>
          <p:cNvPr id="8" name="Picture 7">
            <a:extLst>
              <a:ext uri="{FF2B5EF4-FFF2-40B4-BE49-F238E27FC236}">
                <a16:creationId xmlns:a16="http://schemas.microsoft.com/office/drawing/2014/main" id="{3B61AF90-9A69-C89C-A8C4-C59F91D2B68D}"/>
              </a:ext>
            </a:extLst>
          </p:cNvPr>
          <p:cNvPicPr>
            <a:picLocks noChangeAspect="1"/>
          </p:cNvPicPr>
          <p:nvPr/>
        </p:nvPicPr>
        <p:blipFill>
          <a:blip r:embed="rId5"/>
          <a:stretch>
            <a:fillRect/>
          </a:stretch>
        </p:blipFill>
        <p:spPr>
          <a:xfrm>
            <a:off x="3776633" y="2448066"/>
            <a:ext cx="3711209" cy="3582249"/>
          </a:xfrm>
          <a:prstGeom prst="rect">
            <a:avLst/>
          </a:prstGeom>
        </p:spPr>
      </p:pic>
      <p:pic>
        <p:nvPicPr>
          <p:cNvPr id="11" name="Picture 10">
            <a:extLst>
              <a:ext uri="{FF2B5EF4-FFF2-40B4-BE49-F238E27FC236}">
                <a16:creationId xmlns:a16="http://schemas.microsoft.com/office/drawing/2014/main" id="{0BCF63C7-4376-7799-9D6A-A49D1043074B}"/>
              </a:ext>
            </a:extLst>
          </p:cNvPr>
          <p:cNvPicPr>
            <a:picLocks noChangeAspect="1"/>
          </p:cNvPicPr>
          <p:nvPr/>
        </p:nvPicPr>
        <p:blipFill>
          <a:blip r:embed="rId6"/>
          <a:stretch>
            <a:fillRect/>
          </a:stretch>
        </p:blipFill>
        <p:spPr>
          <a:xfrm>
            <a:off x="7806690" y="2478865"/>
            <a:ext cx="3615403" cy="3545336"/>
          </a:xfrm>
          <a:prstGeom prst="rect">
            <a:avLst/>
          </a:prstGeom>
        </p:spPr>
      </p:pic>
    </p:spTree>
    <p:extLst>
      <p:ext uri="{BB962C8B-B14F-4D97-AF65-F5344CB8AC3E}">
        <p14:creationId xmlns:p14="http://schemas.microsoft.com/office/powerpoint/2010/main" val="139536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Welcome Parents, School Staff, and Community Members</a:t>
            </a:r>
            <a:endParaRPr lang="en-US" sz="4800" b="0">
              <a:solidFill>
                <a:schemeClr val="bg1"/>
              </a:solidFill>
              <a:ea typeface="+mn-lt"/>
              <a:cs typeface="+mn-lt"/>
            </a:endParaRPr>
          </a:p>
          <a:p>
            <a:endParaRPr lang="en-US">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55006" y="2011622"/>
            <a:ext cx="10233429" cy="4517194"/>
          </a:xfrm>
        </p:spPr>
        <p:txBody>
          <a:bodyPr vert="horz" lIns="91440" tIns="45720" rIns="91440" bIns="45720" rtlCol="0" anchor="t">
            <a:noAutofit/>
          </a:bodyPr>
          <a:lstStyle/>
          <a:p>
            <a:pPr marL="0" indent="0">
              <a:buNone/>
            </a:pPr>
            <a:r>
              <a:rPr lang="en-US" sz="3200"/>
              <a:t>A. R. Johnson receives money from Title I, Part A of the Elementary and Secondary Education Act, most recently reauthorized as the Every Student Succeeds Act. This law provides federal funds through the Georgia Department of Education to school systems based on high numbers or percentages of children who meet certain financial criteria. These funds are provided to help ensure that all children have an equal opportunity to succeed in school by meeting the challenging State academic content and student academic achievement standards.”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Purpose of Meeting</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a:bodyPr>
          <a:lstStyle/>
          <a:p>
            <a:pPr marL="0" indent="0">
              <a:buNone/>
            </a:pPr>
            <a:r>
              <a:rPr lang="en-US"/>
              <a:t>“</a:t>
            </a:r>
            <a:r>
              <a:rPr lang="en-US" sz="2800"/>
              <a:t>The federal law requires that each school system receiving “Title I, Part A funds” jointly develop with parents and stakeholders of all participating children.  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pPr marL="0" indent="0">
              <a:buNone/>
            </a:pPr>
            <a:r>
              <a:rPr lang="en-US" sz="2800"/>
              <a:t>Topics are covered in a way to provided an opportunity to ask questions, offer suggestions, and participate in more detailed discussions.</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6286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b="1">
                <a:solidFill>
                  <a:schemeClr val="bg1"/>
                </a:solidFill>
              </a:rPr>
              <a:t>State of Title I Part A, Parent and Family Engagement-Review and Revision</a:t>
            </a:r>
            <a:endParaRPr lang="en-US" sz="480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4401205"/>
          </a:xfrm>
          <a:prstGeom prst="rect">
            <a:avLst/>
          </a:prstGeom>
          <a:noFill/>
        </p:spPr>
        <p:txBody>
          <a:bodyPr wrap="square" rtlCol="0">
            <a:spAutoFit/>
          </a:bodyPr>
          <a:lstStyle/>
          <a:p>
            <a:pPr marL="285750" indent="-285750">
              <a:buFont typeface="Arial" panose="020B0604020202020204" pitchFamily="34" charset="0"/>
              <a:buChar char="•"/>
            </a:pPr>
            <a:r>
              <a:rPr lang="en-US" sz="2800"/>
              <a:t>Please read the LEA Policy, School Involvement Policy, and School-Parent Compact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Provide feedback for each document along with input about budget spending and school improvement plan revisions.</a:t>
            </a:r>
          </a:p>
          <a:p>
            <a:endParaRPr lang="en-US" sz="2800"/>
          </a:p>
          <a:p>
            <a:pPr marL="285750" indent="-285750">
              <a:buFont typeface="Arial" panose="020B0604020202020204" pitchFamily="34" charset="0"/>
              <a:buChar char="•"/>
            </a:pPr>
            <a:r>
              <a:rPr lang="en-US" sz="2800"/>
              <a:t>Write your suggestions on the input form as the documents are discussed</a:t>
            </a:r>
          </a:p>
          <a:p>
            <a:endParaRPr lang="en-US" sz="2800"/>
          </a:p>
          <a:p>
            <a:pPr marL="285750" indent="-285750">
              <a:buFont typeface="Arial" panose="020B0604020202020204" pitchFamily="34" charset="0"/>
              <a:buChar char="•"/>
            </a:pPr>
            <a:r>
              <a:rPr lang="en-US" sz="2800"/>
              <a:t>Remember, you have a voice at our school, USE IT!!</a:t>
            </a:r>
          </a:p>
        </p:txBody>
      </p:sp>
    </p:spTree>
    <p:extLst>
      <p:ext uri="{BB962C8B-B14F-4D97-AF65-F5344CB8AC3E}">
        <p14:creationId xmlns:p14="http://schemas.microsoft.com/office/powerpoint/2010/main" val="361874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02358"/>
            <a:ext cx="12192000" cy="1514994"/>
          </a:xfrm>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6" name="Title 1">
            <a:extLst>
              <a:ext uri="{FF2B5EF4-FFF2-40B4-BE49-F238E27FC236}">
                <a16:creationId xmlns:a16="http://schemas.microsoft.com/office/drawing/2014/main" id="{769A1DC2-55AD-4553-8204-5AD4DB3F13D1}"/>
              </a:ext>
            </a:extLst>
          </p:cNvPr>
          <p:cNvSpPr>
            <a:spLocks noGrp="1"/>
          </p:cNvSpPr>
          <p:nvPr/>
        </p:nvSpPr>
        <p:spPr bwMode="auto">
          <a:xfrm>
            <a:off x="337946" y="410432"/>
            <a:ext cx="11674136" cy="7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600" kern="1200">
                <a:solidFill>
                  <a:schemeClr val="accent1"/>
                </a:solidFill>
                <a:latin typeface="+mj-lt"/>
                <a:ea typeface="+mj-ea"/>
                <a:cs typeface="+mj-cs"/>
              </a:defRPr>
            </a:lvl1pPr>
            <a:lvl2pPr algn="l" defTabSz="457200" rtl="0" eaLnBrk="1" fontAlgn="base" hangingPunct="1">
              <a:spcBef>
                <a:spcPct val="0"/>
              </a:spcBef>
              <a:spcAft>
                <a:spcPct val="0"/>
              </a:spcAft>
              <a:defRPr sz="3600">
                <a:solidFill>
                  <a:schemeClr val="accent1"/>
                </a:solidFill>
                <a:latin typeface="Arial" panose="020B0604020202020204" pitchFamily="34" charset="0"/>
              </a:defRPr>
            </a:lvl2pPr>
            <a:lvl3pPr algn="l" defTabSz="457200" rtl="0" eaLnBrk="1" fontAlgn="base" hangingPunct="1">
              <a:spcBef>
                <a:spcPct val="0"/>
              </a:spcBef>
              <a:spcAft>
                <a:spcPct val="0"/>
              </a:spcAft>
              <a:defRPr sz="3600">
                <a:solidFill>
                  <a:schemeClr val="accent1"/>
                </a:solidFill>
                <a:latin typeface="Arial" panose="020B0604020202020204" pitchFamily="34" charset="0"/>
              </a:defRPr>
            </a:lvl3pPr>
            <a:lvl4pPr algn="l" defTabSz="457200" rtl="0" eaLnBrk="1" fontAlgn="base" hangingPunct="1">
              <a:spcBef>
                <a:spcPct val="0"/>
              </a:spcBef>
              <a:spcAft>
                <a:spcPct val="0"/>
              </a:spcAft>
              <a:defRPr sz="3600">
                <a:solidFill>
                  <a:schemeClr val="accent1"/>
                </a:solidFill>
                <a:latin typeface="Arial" panose="020B0604020202020204" pitchFamily="34" charset="0"/>
              </a:defRPr>
            </a:lvl4pPr>
            <a:lvl5pPr algn="l" defTabSz="457200" rtl="0" eaLnBrk="1" fontAlgn="base" hangingPunct="1">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bg1"/>
                </a:solidFill>
              </a:rPr>
              <a:t>Parent and Family </a:t>
            </a:r>
            <a:r>
              <a:rPr lang="en-US" sz="4000" b="1">
                <a:solidFill>
                  <a:schemeClr val="bg1"/>
                </a:solidFill>
              </a:rPr>
              <a:t>Engagement</a:t>
            </a:r>
            <a:r>
              <a:rPr lang="en-US" b="1">
                <a:solidFill>
                  <a:schemeClr val="bg1"/>
                </a:solidFill>
              </a:rPr>
              <a:t> Policies (LEA &amp; Schools)</a:t>
            </a:r>
            <a:endParaRPr lang="en-US" b="1">
              <a:solidFill>
                <a:schemeClr val="bg1"/>
              </a:solidFill>
              <a:cs typeface="Calibri"/>
            </a:endParaRPr>
          </a:p>
        </p:txBody>
      </p:sp>
      <p:pic>
        <p:nvPicPr>
          <p:cNvPr id="8" name="Picture 8" descr="Text&#10;&#10;Description automatically generated">
            <a:extLst>
              <a:ext uri="{FF2B5EF4-FFF2-40B4-BE49-F238E27FC236}">
                <a16:creationId xmlns:a16="http://schemas.microsoft.com/office/drawing/2014/main" id="{3693BEF4-F427-4F3B-989B-DFDD2F4A9D86}"/>
              </a:ext>
            </a:extLst>
          </p:cNvPr>
          <p:cNvPicPr>
            <a:picLocks noChangeAspect="1"/>
          </p:cNvPicPr>
          <p:nvPr/>
        </p:nvPicPr>
        <p:blipFill>
          <a:blip r:embed="rId3"/>
          <a:stretch>
            <a:fillRect/>
          </a:stretch>
        </p:blipFill>
        <p:spPr>
          <a:xfrm>
            <a:off x="427422" y="1218794"/>
            <a:ext cx="11108633" cy="5025917"/>
          </a:xfrm>
          <a:prstGeom prst="rect">
            <a:avLst/>
          </a:prstGeom>
        </p:spPr>
      </p:pic>
    </p:spTree>
    <p:extLst>
      <p:ext uri="{BB962C8B-B14F-4D97-AF65-F5344CB8AC3E}">
        <p14:creationId xmlns:p14="http://schemas.microsoft.com/office/powerpoint/2010/main" val="28303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a:solidFill>
                <a:schemeClr val="bg1"/>
              </a:solidFill>
              <a:cs typeface="Calibri"/>
            </a:endParaRPr>
          </a:p>
          <a:p>
            <a:r>
              <a:rPr lang="en-US" sz="3600">
                <a:solidFill>
                  <a:schemeClr val="bg1"/>
                </a:solidFill>
                <a:cs typeface="Calibri"/>
              </a:rPr>
              <a:t>LEA PARENT AND FAMILY ENGAGEMENT POLICY</a:t>
            </a:r>
          </a:p>
          <a:p>
            <a:endParaRPr lang="en-US">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descr="Text&#10;&#10;Description automatically generated">
            <a:extLst>
              <a:ext uri="{FF2B5EF4-FFF2-40B4-BE49-F238E27FC236}">
                <a16:creationId xmlns:a16="http://schemas.microsoft.com/office/drawing/2014/main" id="{F63956DB-ED08-4C00-8B01-AF76DF194382}"/>
              </a:ext>
            </a:extLst>
          </p:cNvPr>
          <p:cNvPicPr>
            <a:picLocks noChangeAspect="1"/>
          </p:cNvPicPr>
          <p:nvPr/>
        </p:nvPicPr>
        <p:blipFill>
          <a:blip r:embed="rId3"/>
          <a:stretch>
            <a:fillRect/>
          </a:stretch>
        </p:blipFill>
        <p:spPr>
          <a:xfrm>
            <a:off x="340574" y="1644804"/>
            <a:ext cx="11318025" cy="5012474"/>
          </a:xfrm>
          <a:prstGeom prst="rect">
            <a:avLst/>
          </a:prstGeom>
        </p:spPr>
      </p:pic>
    </p:spTree>
    <p:extLst>
      <p:ext uri="{BB962C8B-B14F-4D97-AF65-F5344CB8AC3E}">
        <p14:creationId xmlns:p14="http://schemas.microsoft.com/office/powerpoint/2010/main" val="208068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6A4CD7-05BE-4758-A405-B9CB681EA0B7}"/>
              </a:ext>
            </a:extLst>
          </p:cNvPr>
          <p:cNvSpPr>
            <a:spLocks noGrp="1"/>
          </p:cNvSpPr>
          <p:nvPr>
            <p:ph type="body" sz="quarter" idx="13"/>
          </p:nvPr>
        </p:nvSpPr>
        <p:spPr/>
        <p:txBody>
          <a:bodyPr>
            <a:normAutofit/>
          </a:bodyPr>
          <a:lstStyle/>
          <a:p>
            <a:r>
              <a:rPr lang="en-US" sz="4400"/>
              <a:t>DISTRICT POLICY INPUT</a:t>
            </a:r>
          </a:p>
        </p:txBody>
      </p:sp>
      <p:sp>
        <p:nvSpPr>
          <p:cNvPr id="3" name="Title 2">
            <a:extLst>
              <a:ext uri="{FF2B5EF4-FFF2-40B4-BE49-F238E27FC236}">
                <a16:creationId xmlns:a16="http://schemas.microsoft.com/office/drawing/2014/main" id="{BD9B34EC-F452-49AB-AD91-C0D84D0DEB01}"/>
              </a:ext>
            </a:extLst>
          </p:cNvPr>
          <p:cNvSpPr>
            <a:spLocks noGrp="1"/>
          </p:cNvSpPr>
          <p:nvPr>
            <p:ph type="title"/>
          </p:nvPr>
        </p:nvSpPr>
        <p:spPr>
          <a:xfrm>
            <a:off x="6502620" y="3636137"/>
            <a:ext cx="4724290" cy="1016464"/>
          </a:xfrm>
        </p:spPr>
        <p:txBody>
          <a:bodyPr>
            <a:normAutofit fontScale="90000"/>
          </a:bodyPr>
          <a:lstStyle/>
          <a:p>
            <a:r>
              <a:rPr lang="en-US" sz="2400">
                <a:solidFill>
                  <a:srgbClr val="FF0000"/>
                </a:solidFill>
              </a:rPr>
              <a:t>Duplicate form and put your QR Code here</a:t>
            </a:r>
            <a:br>
              <a:rPr lang="en-US" sz="2400">
                <a:solidFill>
                  <a:srgbClr val="FF0000"/>
                </a:solidFill>
              </a:rPr>
            </a:br>
            <a:br>
              <a:rPr lang="en-US" sz="2400">
                <a:solidFill>
                  <a:srgbClr val="FF0000"/>
                </a:solidFill>
              </a:rPr>
            </a:br>
            <a:r>
              <a:rPr lang="en-US" sz="2400" b="0">
                <a:solidFill>
                  <a:srgbClr val="FF0000"/>
                </a:solidFill>
                <a:hlinkClick r:id="rId2"/>
              </a:rPr>
              <a:t>Input meeting Feedback</a:t>
            </a:r>
            <a:br>
              <a:rPr lang="en-US" sz="2400" b="0">
                <a:solidFill>
                  <a:srgbClr val="FF0000"/>
                </a:solidFill>
              </a:rPr>
            </a:br>
            <a:r>
              <a:rPr lang="en-US" sz="1800" b="0">
                <a:solidFill>
                  <a:schemeClr val="tx1"/>
                </a:solidFill>
              </a:rPr>
              <a:t>*The</a:t>
            </a:r>
            <a:r>
              <a:rPr lang="en-US" sz="2400" b="0">
                <a:solidFill>
                  <a:srgbClr val="FF0000"/>
                </a:solidFill>
              </a:rPr>
              <a:t> </a:t>
            </a:r>
            <a:r>
              <a:rPr lang="en-US" sz="1800" b="0">
                <a:solidFill>
                  <a:schemeClr val="tx1"/>
                </a:solidFill>
              </a:rPr>
              <a:t>form can also be duplicated from the link in the Canvas Course </a:t>
            </a:r>
          </a:p>
        </p:txBody>
      </p:sp>
      <p:sp>
        <p:nvSpPr>
          <p:cNvPr id="5" name="TextBox 4">
            <a:extLst>
              <a:ext uri="{FF2B5EF4-FFF2-40B4-BE49-F238E27FC236}">
                <a16:creationId xmlns:a16="http://schemas.microsoft.com/office/drawing/2014/main" id="{7D7AADAF-1251-4E62-8C5D-7C7EAB3A4A7C}"/>
              </a:ext>
            </a:extLst>
          </p:cNvPr>
          <p:cNvSpPr txBox="1"/>
          <p:nvPr/>
        </p:nvSpPr>
        <p:spPr>
          <a:xfrm>
            <a:off x="443505" y="1497242"/>
            <a:ext cx="7634515" cy="400110"/>
          </a:xfrm>
          <a:prstGeom prst="rect">
            <a:avLst/>
          </a:prstGeom>
          <a:noFill/>
        </p:spPr>
        <p:txBody>
          <a:bodyPr wrap="square" rtlCol="0">
            <a:spAutoFit/>
          </a:bodyPr>
          <a:lstStyle/>
          <a:p>
            <a:r>
              <a:rPr lang="en-US" sz="2000">
                <a:solidFill>
                  <a:srgbClr val="FF0000"/>
                </a:solidFill>
              </a:rPr>
              <a:t>Can be found on the School Webpage : Parents, Title I</a:t>
            </a:r>
          </a:p>
        </p:txBody>
      </p:sp>
      <p:sp>
        <p:nvSpPr>
          <p:cNvPr id="6" name="TextBox 5">
            <a:extLst>
              <a:ext uri="{FF2B5EF4-FFF2-40B4-BE49-F238E27FC236}">
                <a16:creationId xmlns:a16="http://schemas.microsoft.com/office/drawing/2014/main" id="{46D6A1F7-7B1E-4841-84EF-7D2622B50E7C}"/>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a:cs typeface="Calibri"/>
            </a:endParaRPr>
          </a:p>
        </p:txBody>
      </p:sp>
      <p:sp>
        <p:nvSpPr>
          <p:cNvPr id="2" name="TextBox 1">
            <a:extLst>
              <a:ext uri="{FF2B5EF4-FFF2-40B4-BE49-F238E27FC236}">
                <a16:creationId xmlns:a16="http://schemas.microsoft.com/office/drawing/2014/main" id="{1F5B00B9-68A2-4876-90CF-54D6B358349E}"/>
              </a:ext>
            </a:extLst>
          </p:cNvPr>
          <p:cNvSpPr txBox="1"/>
          <p:nvPr/>
        </p:nvSpPr>
        <p:spPr>
          <a:xfrm>
            <a:off x="6665067" y="1514994"/>
            <a:ext cx="4724290" cy="523220"/>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9" name="Picture 8" descr="A school building with a clock on it&#10;&#10;Description automatically generated">
            <a:extLst>
              <a:ext uri="{FF2B5EF4-FFF2-40B4-BE49-F238E27FC236}">
                <a16:creationId xmlns:a16="http://schemas.microsoft.com/office/drawing/2014/main" id="{A683F637-7D30-590E-A2B0-091FC0279F42}"/>
              </a:ext>
            </a:extLst>
          </p:cNvPr>
          <p:cNvPicPr>
            <a:picLocks noChangeAspect="1"/>
          </p:cNvPicPr>
          <p:nvPr/>
        </p:nvPicPr>
        <p:blipFill>
          <a:blip r:embed="rId3"/>
          <a:stretch>
            <a:fillRect/>
          </a:stretch>
        </p:blipFill>
        <p:spPr>
          <a:xfrm>
            <a:off x="756804" y="1870364"/>
            <a:ext cx="4036868" cy="4277591"/>
          </a:xfrm>
          <a:prstGeom prst="rect">
            <a:avLst/>
          </a:prstGeom>
        </p:spPr>
      </p:pic>
      <p:pic>
        <p:nvPicPr>
          <p:cNvPr id="13" name="Picture 12">
            <a:extLst>
              <a:ext uri="{FF2B5EF4-FFF2-40B4-BE49-F238E27FC236}">
                <a16:creationId xmlns:a16="http://schemas.microsoft.com/office/drawing/2014/main" id="{8B35D293-20E1-73E7-7348-66426B0BB20B}"/>
              </a:ext>
            </a:extLst>
          </p:cNvPr>
          <p:cNvPicPr>
            <a:picLocks noChangeAspect="1"/>
          </p:cNvPicPr>
          <p:nvPr/>
        </p:nvPicPr>
        <p:blipFill>
          <a:blip r:embed="rId4"/>
          <a:stretch>
            <a:fillRect/>
          </a:stretch>
        </p:blipFill>
        <p:spPr>
          <a:xfrm>
            <a:off x="6665067" y="2014250"/>
            <a:ext cx="5014190" cy="4749291"/>
          </a:xfrm>
          <a:prstGeom prst="rect">
            <a:avLst/>
          </a:prstGeom>
        </p:spPr>
      </p:pic>
    </p:spTree>
    <p:extLst>
      <p:ext uri="{BB962C8B-B14F-4D97-AF65-F5344CB8AC3E}">
        <p14:creationId xmlns:p14="http://schemas.microsoft.com/office/powerpoint/2010/main" val="794950470"/>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Input_Revision Meeting SAMPLE</Template>
  <TotalTime>0</TotalTime>
  <Words>1940</Words>
  <Application>Microsoft Office PowerPoint</Application>
  <PresentationFormat>Widescreen</PresentationFormat>
  <Paragraphs>156</Paragraphs>
  <Slides>23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Georgia</vt:lpstr>
      <vt:lpstr>Open Sans</vt:lpstr>
      <vt:lpstr>Poppins</vt:lpstr>
      <vt:lpstr>Input_Revision Meeting SAMPLE</vt:lpstr>
      <vt:lpstr> A. R. Johnson Health Science and Engineering Magnet High School  Title I Input/Revision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Duplicate form and put your QR Code here  Input meeting Feedback *The form can also be duplicated from the link in the Canvas Course </vt:lpstr>
      <vt:lpstr>SCHOOL Parent and Family Engagement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 Johnson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Bonds, Dione</cp:lastModifiedBy>
  <cp:revision>2</cp:revision>
  <dcterms:created xsi:type="dcterms:W3CDTF">2020-08-17T16:26:18Z</dcterms:created>
  <dcterms:modified xsi:type="dcterms:W3CDTF">2025-05-08T17:21:22Z</dcterms:modified>
</cp:coreProperties>
</file>